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C173EDB-A4FA-4975-949B-4BD22E25C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6D755-F6CD-4CFC-8EC9-4ADD2580D432}" type="datetimeFigureOut">
              <a:rPr lang="fr-FR" smtClean="0"/>
              <a:t>06/09/2021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9D2E43B-59EE-471E-80EC-E7217A50C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38F1BB1-2B7E-44D0-AEF5-381F29DD8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A75F3-776C-44F5-9B63-C37BF24323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6227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ux titres + message fle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1158240" y="1247832"/>
            <a:ext cx="10322560" cy="641928"/>
          </a:xfrm>
          <a:prstGeom prst="rect">
            <a:avLst/>
          </a:prstGeom>
        </p:spPr>
        <p:txBody>
          <a:bodyPr wrap="square" lIns="36000" tIns="0" rIns="36000" bIns="0">
            <a:noAutofit/>
          </a:bodyPr>
          <a:lstStyle>
            <a:lvl1pPr marL="0" marR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chemeClr val="tx1"/>
                </a:solidFill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Message flèche Message flèche Message flèche Message flèche Message flèche Message flèche Message flèche Message flèche Message flèche Message flèche.</a:t>
            </a:r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720001" y="162985"/>
            <a:ext cx="6095153" cy="24341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Sur-titre</a:t>
            </a:r>
            <a:r>
              <a:rPr lang="fr-FR" dirty="0"/>
              <a:t> si </a:t>
            </a:r>
            <a:r>
              <a:rPr lang="fr-FR" dirty="0" err="1"/>
              <a:t>nécéssaire</a:t>
            </a:r>
            <a:r>
              <a:rPr lang="fr-FR" dirty="0"/>
              <a:t> !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720001" y="406403"/>
            <a:ext cx="6095153" cy="494213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3200" b="1" i="0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Exemple de titre génial</a:t>
            </a:r>
          </a:p>
        </p:txBody>
      </p:sp>
      <p:sp>
        <p:nvSpPr>
          <p:cNvPr id="8" name="Rectangle 7"/>
          <p:cNvSpPr/>
          <p:nvPr/>
        </p:nvSpPr>
        <p:spPr bwMode="ltGray">
          <a:xfrm flipV="1">
            <a:off x="-11338" y="1028734"/>
            <a:ext cx="12203337" cy="60959"/>
          </a:xfrm>
          <a:prstGeom prst="rect">
            <a:avLst/>
          </a:prstGeom>
          <a:solidFill>
            <a:srgbClr val="5C4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noProof="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943B961-EACD-41AC-B2E9-F8E72B58EB46}"/>
              </a:ext>
            </a:extLst>
          </p:cNvPr>
          <p:cNvSpPr txBox="1"/>
          <p:nvPr/>
        </p:nvSpPr>
        <p:spPr>
          <a:xfrm>
            <a:off x="635250" y="6485612"/>
            <a:ext cx="597375" cy="257369"/>
          </a:xfrm>
          <a:prstGeom prst="rect">
            <a:avLst/>
          </a:prstGeom>
          <a:solidFill>
            <a:schemeClr val="bg1"/>
          </a:solidFill>
        </p:spPr>
        <p:txBody>
          <a:bodyPr wrap="square" lIns="0" tIns="36000" rIns="0" bIns="36000" rtlCol="0">
            <a:spAutoFit/>
          </a:bodyPr>
          <a:lstStyle/>
          <a:p>
            <a:pPr algn="l"/>
            <a:fld id="{E7AC57D4-3A9E-4DF4-AB31-C421C5CD8E4B}" type="slidenum">
              <a:rPr lang="fr-FR" sz="1200" b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pPr algn="l"/>
              <a:t>‹N°›</a:t>
            </a:fld>
            <a:endParaRPr lang="fr-FR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B1BB873-8D1D-431A-89B6-58C7229851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150" y="6461015"/>
            <a:ext cx="827650" cy="234000"/>
          </a:xfrm>
          <a:prstGeom prst="rect">
            <a:avLst/>
          </a:prstGeom>
        </p:spPr>
      </p:pic>
      <p:sp>
        <p:nvSpPr>
          <p:cNvPr id="15" name="Shape 163">
            <a:extLst>
              <a:ext uri="{FF2B5EF4-FFF2-40B4-BE49-F238E27FC236}">
                <a16:creationId xmlns:a16="http://schemas.microsoft.com/office/drawing/2014/main" id="{437C14BB-1BBF-441A-802C-F368F7BC947F}"/>
              </a:ext>
            </a:extLst>
          </p:cNvPr>
          <p:cNvSpPr txBox="1">
            <a:spLocks/>
          </p:cNvSpPr>
          <p:nvPr/>
        </p:nvSpPr>
        <p:spPr>
          <a:xfrm>
            <a:off x="8332469" y="6486215"/>
            <a:ext cx="2880000" cy="211203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1200" noProof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Septembre 2020 I</a:t>
            </a:r>
          </a:p>
        </p:txBody>
      </p:sp>
      <p:pic>
        <p:nvPicPr>
          <p:cNvPr id="17" name="Picture 2" descr="Z:\BOITE A OUTILS\BAO_Images\BAO_Images_icones\Arrows and keys\fleche_violette.png">
            <a:extLst>
              <a:ext uri="{FF2B5EF4-FFF2-40B4-BE49-F238E27FC236}">
                <a16:creationId xmlns:a16="http://schemas.microsoft.com/office/drawing/2014/main" id="{F0594545-CEDC-4FD8-AB94-3CCCF2AEF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26" y="1266985"/>
            <a:ext cx="216000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479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eux titres + message fle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ltGray">
          <a:xfrm>
            <a:off x="-11338" y="0"/>
            <a:ext cx="12203337" cy="1104000"/>
          </a:xfrm>
          <a:prstGeom prst="rect">
            <a:avLst/>
          </a:prstGeom>
          <a:solidFill>
            <a:srgbClr val="5C4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1158240" y="1247832"/>
            <a:ext cx="10322560" cy="641928"/>
          </a:xfrm>
          <a:prstGeom prst="rect">
            <a:avLst/>
          </a:prstGeom>
        </p:spPr>
        <p:txBody>
          <a:bodyPr wrap="square" lIns="36000" tIns="0" rIns="36000" bIns="0">
            <a:noAutofit/>
          </a:bodyPr>
          <a:lstStyle>
            <a:lvl1pPr marL="0" marR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chemeClr val="tx1"/>
                </a:solidFill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Main message main message main message main message main message main message main message main message main message main message main message.</a:t>
            </a:r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1" y="162985"/>
            <a:ext cx="6095153" cy="24341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Title if necessary!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1" y="406403"/>
            <a:ext cx="6095153" cy="494213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3200" b="1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Awesome title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E99B3D7-3C6C-40FB-8060-86927B942A07}"/>
              </a:ext>
            </a:extLst>
          </p:cNvPr>
          <p:cNvSpPr txBox="1"/>
          <p:nvPr/>
        </p:nvSpPr>
        <p:spPr>
          <a:xfrm>
            <a:off x="635250" y="6485612"/>
            <a:ext cx="597375" cy="257369"/>
          </a:xfrm>
          <a:prstGeom prst="rect">
            <a:avLst/>
          </a:prstGeom>
          <a:solidFill>
            <a:schemeClr val="bg1"/>
          </a:solidFill>
        </p:spPr>
        <p:txBody>
          <a:bodyPr wrap="square" lIns="0" tIns="36000" rIns="0" bIns="36000" rtlCol="0">
            <a:spAutoFit/>
          </a:bodyPr>
          <a:lstStyle/>
          <a:p>
            <a:pPr algn="l"/>
            <a:fld id="{E7AC57D4-3A9E-4DF4-AB31-C421C5CD8E4B}" type="slidenum">
              <a:rPr lang="fr-FR" sz="1200" b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pPr algn="l"/>
              <a:t>‹N°›</a:t>
            </a:fld>
            <a:endParaRPr lang="fr-FR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6250EFD-3974-4D58-B805-0BA6CFC979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150" y="6461015"/>
            <a:ext cx="827650" cy="234000"/>
          </a:xfrm>
          <a:prstGeom prst="rect">
            <a:avLst/>
          </a:prstGeom>
        </p:spPr>
      </p:pic>
      <p:sp>
        <p:nvSpPr>
          <p:cNvPr id="16" name="Shape 163">
            <a:extLst>
              <a:ext uri="{FF2B5EF4-FFF2-40B4-BE49-F238E27FC236}">
                <a16:creationId xmlns:a16="http://schemas.microsoft.com/office/drawing/2014/main" id="{BA47FE33-BA22-44FC-A380-81274AFAF374}"/>
              </a:ext>
            </a:extLst>
          </p:cNvPr>
          <p:cNvSpPr txBox="1">
            <a:spLocks/>
          </p:cNvSpPr>
          <p:nvPr/>
        </p:nvSpPr>
        <p:spPr>
          <a:xfrm>
            <a:off x="8332469" y="6486215"/>
            <a:ext cx="2880000" cy="211203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1200" noProof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Septembre 2020 I</a:t>
            </a:r>
          </a:p>
        </p:txBody>
      </p:sp>
      <p:pic>
        <p:nvPicPr>
          <p:cNvPr id="17" name="Picture 2" descr="Z:\BOITE A OUTILS\BAO_Images\BAO_Images_icones\Arrows and keys\fleche_violette.png">
            <a:extLst>
              <a:ext uri="{FF2B5EF4-FFF2-40B4-BE49-F238E27FC236}">
                <a16:creationId xmlns:a16="http://schemas.microsoft.com/office/drawing/2014/main" id="{010E716F-AC05-411D-89DE-0F5048388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26" y="1266985"/>
            <a:ext cx="216000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401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re un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ltGray">
          <a:xfrm>
            <a:off x="-11338" y="0"/>
            <a:ext cx="12203337" cy="1104000"/>
          </a:xfrm>
          <a:prstGeom prst="rect">
            <a:avLst/>
          </a:prstGeom>
          <a:solidFill>
            <a:srgbClr val="5C4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1" y="292103"/>
            <a:ext cx="6095153" cy="494213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3200" b="1" i="0" u="none"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noProof="0" dirty="0"/>
              <a:t>Awesome title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E99B3D7-3C6C-40FB-8060-86927B942A07}"/>
              </a:ext>
            </a:extLst>
          </p:cNvPr>
          <p:cNvSpPr txBox="1"/>
          <p:nvPr/>
        </p:nvSpPr>
        <p:spPr>
          <a:xfrm>
            <a:off x="635250" y="6485612"/>
            <a:ext cx="597375" cy="257369"/>
          </a:xfrm>
          <a:prstGeom prst="rect">
            <a:avLst/>
          </a:prstGeom>
          <a:solidFill>
            <a:schemeClr val="bg1"/>
          </a:solidFill>
        </p:spPr>
        <p:txBody>
          <a:bodyPr wrap="square" lIns="0" tIns="36000" rIns="0" bIns="36000" rtlCol="0">
            <a:spAutoFit/>
          </a:bodyPr>
          <a:lstStyle/>
          <a:p>
            <a:pPr algn="l"/>
            <a:fld id="{E7AC57D4-3A9E-4DF4-AB31-C421C5CD8E4B}" type="slidenum">
              <a:rPr lang="fr-FR" sz="1200" b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pPr algn="l"/>
              <a:t>‹N°›</a:t>
            </a:fld>
            <a:endParaRPr lang="fr-FR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6250EFD-3974-4D58-B805-0BA6CFC979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150" y="6461015"/>
            <a:ext cx="827650" cy="234000"/>
          </a:xfrm>
          <a:prstGeom prst="rect">
            <a:avLst/>
          </a:prstGeom>
        </p:spPr>
      </p:pic>
      <p:sp>
        <p:nvSpPr>
          <p:cNvPr id="8" name="Shape 163">
            <a:extLst>
              <a:ext uri="{FF2B5EF4-FFF2-40B4-BE49-F238E27FC236}">
                <a16:creationId xmlns:a16="http://schemas.microsoft.com/office/drawing/2014/main" id="{DE18E559-3B97-45EA-BFF4-B294DB143AD8}"/>
              </a:ext>
            </a:extLst>
          </p:cNvPr>
          <p:cNvSpPr txBox="1">
            <a:spLocks/>
          </p:cNvSpPr>
          <p:nvPr/>
        </p:nvSpPr>
        <p:spPr>
          <a:xfrm>
            <a:off x="8332469" y="6486215"/>
            <a:ext cx="2880000" cy="211203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1200" noProof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   Septembre 2020 I</a:t>
            </a:r>
          </a:p>
        </p:txBody>
      </p:sp>
    </p:spTree>
    <p:extLst>
      <p:ext uri="{BB962C8B-B14F-4D97-AF65-F5344CB8AC3E}">
        <p14:creationId xmlns:p14="http://schemas.microsoft.com/office/powerpoint/2010/main" val="2312118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out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152707"/>
            <a:ext cx="12192000" cy="705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6000" tIns="48000" rIns="96000" bIns="48000" rtlCol="0" anchor="ctr"/>
          <a:lstStyle/>
          <a:p>
            <a:pPr algn="ctr"/>
            <a:endParaRPr lang="fr-FR" sz="2133" dirty="0"/>
          </a:p>
        </p:txBody>
      </p:sp>
    </p:spTree>
    <p:extLst>
      <p:ext uri="{BB962C8B-B14F-4D97-AF65-F5344CB8AC3E}">
        <p14:creationId xmlns:p14="http://schemas.microsoft.com/office/powerpoint/2010/main" val="2886434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906A53-92BC-44CC-A99F-BDD5D0641A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6E0E030-5BB9-4E18-9981-54BC2B0405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E2320-F9D4-499F-B782-2C0B5512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6D755-F6CD-4CFC-8EC9-4ADD2580D432}" type="datetimeFigureOut">
              <a:rPr lang="fr-FR" smtClean="0"/>
              <a:t>06/09/2021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C6C231A-2D91-4166-8E83-73F7E9F0D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B5D5B8-6CC0-4F5B-8EAA-567CBC289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A75F3-776C-44F5-9B63-C37BF24323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4371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0E5E8C8-158D-43AC-8D10-3EA5ACB68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4A652F-E5CA-4FDF-BA1C-34F99D94D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75FC75-808F-44BB-A502-FF56945897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6D755-F6CD-4CFC-8EC9-4ADD2580D432}" type="datetimeFigureOut">
              <a:rPr lang="fr-FR" smtClean="0"/>
              <a:t>06/09/2021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DBEA2A-CEF7-4D3A-AB9F-1108039242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CC3134-94B6-4884-A346-06AFFD7F5B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A75F3-776C-44F5-9B63-C37BF24323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9051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7" r:id="rId5"/>
    <p:sldLayoutId id="214748366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png"/><Relationship Id="rId7" Type="http://schemas.openxmlformats.org/officeDocument/2006/relationships/hyperlink" Target="https://dgdi.clickmeeting.com/strategie-de-developpement-d-une-plateforme-de-recherche-aupres-des-industriels/register?_ga=2.133182346.521462431.1627656007-634271936.1620659432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Le futur de la santé est à nos portes, DrSport vous explique. - DrSport">
            <a:extLst>
              <a:ext uri="{FF2B5EF4-FFF2-40B4-BE49-F238E27FC236}">
                <a16:creationId xmlns:a16="http://schemas.microsoft.com/office/drawing/2014/main" id="{D6C9FA31-0BED-4252-AA50-DBE4AB0FB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80"/>
            <a:ext cx="12182982" cy="686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AD03DAD-D424-4DC0-A3A7-AA1545032A43}"/>
              </a:ext>
            </a:extLst>
          </p:cNvPr>
          <p:cNvSpPr/>
          <p:nvPr/>
        </p:nvSpPr>
        <p:spPr>
          <a:xfrm>
            <a:off x="1" y="-5080"/>
            <a:ext cx="7351486" cy="6858000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A6977FA-0482-4124-BA2B-AA1AEC9A15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029" y="5948736"/>
            <a:ext cx="1564513" cy="545655"/>
          </a:xfrm>
          <a:prstGeom prst="rect">
            <a:avLst/>
          </a:prstGeom>
        </p:spPr>
      </p:pic>
      <p:sp>
        <p:nvSpPr>
          <p:cNvPr id="5" name="AutoShape 2" descr="Institut de recherche en science du numérique (Inria) • French Tech Central">
            <a:extLst>
              <a:ext uri="{FF2B5EF4-FFF2-40B4-BE49-F238E27FC236}">
                <a16:creationId xmlns:a16="http://schemas.microsoft.com/office/drawing/2014/main" id="{1DF15555-3808-459D-94E9-EB6803B169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01540" y="482047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5D6AB4B5-8A91-4731-A746-52E92BACAD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53940" y="497287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395F965-8E5A-4043-AF37-6AE833AD323D}"/>
              </a:ext>
            </a:extLst>
          </p:cNvPr>
          <p:cNvSpPr txBox="1"/>
          <p:nvPr/>
        </p:nvSpPr>
        <p:spPr>
          <a:xfrm>
            <a:off x="3010328" y="3108403"/>
            <a:ext cx="61233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utoShape 12" descr="Le futur de la santé est à nos portes, DrSport vous explique. - DrSport">
            <a:extLst>
              <a:ext uri="{FF2B5EF4-FFF2-40B4-BE49-F238E27FC236}">
                <a16:creationId xmlns:a16="http://schemas.microsoft.com/office/drawing/2014/main" id="{0FA0B728-67AA-41F2-A903-1D0A01103DD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06340" y="512527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5" descr="Centre national de la recherche scientifique — Wikipédia">
            <a:extLst>
              <a:ext uri="{FF2B5EF4-FFF2-40B4-BE49-F238E27FC236}">
                <a16:creationId xmlns:a16="http://schemas.microsoft.com/office/drawing/2014/main" id="{0C3941D9-AE1B-48D0-88A6-992BEE25A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295" y="5772274"/>
            <a:ext cx="898577" cy="89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 descr="Institut Carnot MICA">
            <a:extLst>
              <a:ext uri="{FF2B5EF4-FFF2-40B4-BE49-F238E27FC236}">
                <a16:creationId xmlns:a16="http://schemas.microsoft.com/office/drawing/2014/main" id="{E7C2A28B-0094-4416-896D-08BF0C4ACD32}"/>
              </a:ext>
            </a:extLst>
          </p:cNvPr>
          <p:cNvPicPr/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445" y="5954235"/>
            <a:ext cx="1530421" cy="6463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A24E3B2-87A7-4639-90A5-96162B53D659}"/>
              </a:ext>
            </a:extLst>
          </p:cNvPr>
          <p:cNvSpPr txBox="1"/>
          <p:nvPr/>
        </p:nvSpPr>
        <p:spPr>
          <a:xfrm>
            <a:off x="340764" y="350647"/>
            <a:ext cx="6535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Direction </a:t>
            </a:r>
            <a:r>
              <a:rPr lang="fr-FR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 </a:t>
            </a:r>
            <a:r>
              <a:rPr lang="fr-F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Entreprises du </a:t>
            </a:r>
            <a:r>
              <a:rPr lang="fr-FR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CNRS </a:t>
            </a:r>
          </a:p>
          <a:p>
            <a:r>
              <a:rPr lang="fr-F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CAROLE </a:t>
            </a:r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CHRETIEN 	</a:t>
            </a:r>
            <a:r>
              <a:rPr lang="fr-F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    PIERRE ROY</a:t>
            </a:r>
          </a:p>
          <a:p>
            <a:r>
              <a:rPr lang="fr-F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Directrice 		    	                      </a:t>
            </a:r>
            <a:r>
              <a:rPr lang="fr-FR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Dept</a:t>
            </a:r>
            <a:r>
              <a:rPr lang="fr-F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Europe et </a:t>
            </a:r>
          </a:p>
          <a:p>
            <a:r>
              <a:rPr lang="fr-F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            financements publics</a:t>
            </a:r>
            <a:endParaRPr lang="fr-FR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vous </a:t>
            </a:r>
            <a:r>
              <a:rPr lang="fr-F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 :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62482AA-DAB7-40D6-99B8-F7856009AB5A}"/>
              </a:ext>
            </a:extLst>
          </p:cNvPr>
          <p:cNvSpPr txBox="1"/>
          <p:nvPr/>
        </p:nvSpPr>
        <p:spPr>
          <a:xfrm>
            <a:off x="295448" y="1614053"/>
            <a:ext cx="701072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fr-F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WEBINAIRE</a:t>
            </a:r>
            <a:r>
              <a:rPr lang="fr-F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sur</a:t>
            </a:r>
          </a:p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Un </a:t>
            </a: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retour d’expérience sur la stratégie de développement d’une plateforme de recherche auprès des </a:t>
            </a:r>
            <a:r>
              <a:rPr lang="fr-F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industriels »</a:t>
            </a:r>
            <a:endParaRPr lang="fr-F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="1" dirty="0">
                <a:solidFill>
                  <a:schemeClr val="accent3"/>
                </a:solidFill>
                <a:latin typeface="Jaapokki" panose="00000500000000000000" pitchFamily="50" charset="0"/>
                <a:cs typeface="Arial" panose="020B0604020202020204" pitchFamily="34" charset="0"/>
              </a:rPr>
              <a:t>Le 22 septembre 2021 de 11h30 à </a:t>
            </a:r>
            <a:r>
              <a:rPr lang="fr-FR" sz="2400" b="1" dirty="0" smtClean="0">
                <a:solidFill>
                  <a:schemeClr val="accent3"/>
                </a:solidFill>
                <a:latin typeface="Jaapokki" panose="00000500000000000000" pitchFamily="50" charset="0"/>
                <a:cs typeface="Arial" panose="020B0604020202020204" pitchFamily="34" charset="0"/>
              </a:rPr>
              <a:t>12h30</a:t>
            </a:r>
          </a:p>
          <a:p>
            <a:pPr algn="ctr"/>
            <a:endParaRPr lang="fr-FR" sz="2400" b="1" dirty="0">
              <a:solidFill>
                <a:schemeClr val="accent3"/>
              </a:solidFill>
              <a:latin typeface="Jaapokki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fr-FR" sz="2400" b="1" dirty="0" smtClean="0">
              <a:solidFill>
                <a:schemeClr val="accent3"/>
              </a:solidFill>
              <a:latin typeface="Jaapokki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fr-FR" sz="2400" b="1" dirty="0">
              <a:solidFill>
                <a:schemeClr val="accent3"/>
              </a:solidFill>
              <a:latin typeface="Jaapokki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fr-FR" sz="2400" b="1" dirty="0" smtClean="0">
              <a:solidFill>
                <a:schemeClr val="accent3"/>
              </a:solidFill>
              <a:latin typeface="Jaapokki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fr-FR" sz="2400" b="1" dirty="0">
              <a:solidFill>
                <a:schemeClr val="accent3"/>
              </a:solidFill>
              <a:latin typeface="Jaapokki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fr-FR" sz="2400" b="1" dirty="0" smtClean="0">
              <a:solidFill>
                <a:schemeClr val="accent3"/>
              </a:solidFill>
              <a:latin typeface="Jaapokki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fr-FR" sz="2400" b="1" dirty="0">
              <a:solidFill>
                <a:schemeClr val="accent3"/>
              </a:solidFill>
              <a:latin typeface="Jaapokki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fr-FR" sz="2400" b="1" dirty="0" smtClean="0">
              <a:solidFill>
                <a:schemeClr val="accent3"/>
              </a:solidFill>
              <a:latin typeface="Jaapokki" panose="00000500000000000000" pitchFamily="50" charset="0"/>
              <a:cs typeface="Arial" panose="020B0604020202020204" pitchFamily="34" charset="0"/>
            </a:endParaRPr>
          </a:p>
          <a:p>
            <a:pPr algn="ctr"/>
            <a:r>
              <a:rPr lang="fr-FR" sz="2000" b="1" dirty="0">
                <a:solidFill>
                  <a:schemeClr val="accent3"/>
                </a:solidFill>
                <a:latin typeface="Jaapokki" panose="00000500000000000000" pitchFamily="50" charset="0"/>
                <a:cs typeface="Arial" panose="020B0604020202020204" pitchFamily="34" charset="0"/>
                <a:hlinkClick r:id="rId7"/>
              </a:rPr>
              <a:t>Pour vous inscrire</a:t>
            </a:r>
            <a:endParaRPr lang="fr-FR" sz="2000" b="1" dirty="0">
              <a:solidFill>
                <a:schemeClr val="accent3"/>
              </a:solidFill>
              <a:latin typeface="Jaapokki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15A31A6-71AD-4D76-86E9-42EB746624B2}"/>
              </a:ext>
            </a:extLst>
          </p:cNvPr>
          <p:cNvSpPr txBox="1"/>
          <p:nvPr/>
        </p:nvSpPr>
        <p:spPr>
          <a:xfrm>
            <a:off x="331073" y="4888164"/>
            <a:ext cx="5096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Avec les témoignages de : </a:t>
            </a:r>
            <a:endParaRPr lang="fr-F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8FDE037-0BAE-4C47-AE1C-DA88CB0A1B60}"/>
              </a:ext>
            </a:extLst>
          </p:cNvPr>
          <p:cNvSpPr txBox="1"/>
          <p:nvPr/>
        </p:nvSpPr>
        <p:spPr>
          <a:xfrm>
            <a:off x="340763" y="5484836"/>
            <a:ext cx="3637051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LIONEL LIMOUSY</a:t>
            </a:r>
          </a:p>
          <a:p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Directeur de l’institut </a:t>
            </a:r>
          </a:p>
          <a:p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Carnot MICA</a:t>
            </a:r>
          </a:p>
        </p:txBody>
      </p:sp>
      <p:pic>
        <p:nvPicPr>
          <p:cNvPr id="16" name="Picture 2" descr="Lionel Limousy, directeur de l&amp;#39;Institut Carnot MICA">
            <a:extLst>
              <a:ext uri="{FF2B5EF4-FFF2-40B4-BE49-F238E27FC236}">
                <a16:creationId xmlns:a16="http://schemas.microsoft.com/office/drawing/2014/main" id="{3152F539-3E46-4F09-8DB4-D4AC7C2525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5" r="26168"/>
          <a:stretch/>
        </p:blipFill>
        <p:spPr bwMode="auto">
          <a:xfrm>
            <a:off x="432211" y="5526166"/>
            <a:ext cx="728655" cy="87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C80834B8-8A76-4979-8405-377792240E5D}"/>
              </a:ext>
            </a:extLst>
          </p:cNvPr>
          <p:cNvSpPr txBox="1"/>
          <p:nvPr/>
        </p:nvSpPr>
        <p:spPr>
          <a:xfrm>
            <a:off x="3382150" y="5408249"/>
            <a:ext cx="38429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EVAN MARTIN-BROCARD</a:t>
            </a:r>
          </a:p>
          <a:p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Directeur de l’activité « politiques 	publiques, 	recherche publique et 	start-up », Alcimed Paris</a:t>
            </a:r>
          </a:p>
        </p:txBody>
      </p:sp>
      <p:pic>
        <p:nvPicPr>
          <p:cNvPr id="20" name="Image 19" descr="Une image contenant personne, mur, homme, intérieur&#10;&#10;Description générée automatiquement">
            <a:extLst>
              <a:ext uri="{FF2B5EF4-FFF2-40B4-BE49-F238E27FC236}">
                <a16:creationId xmlns:a16="http://schemas.microsoft.com/office/drawing/2014/main" id="{E8ED8745-2522-447B-BC8E-6476449F1FD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44" t="10243" r="25281" b="43004"/>
          <a:stretch/>
        </p:blipFill>
        <p:spPr>
          <a:xfrm>
            <a:off x="3501766" y="5490677"/>
            <a:ext cx="728655" cy="92333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3BA0054-8A27-4A39-A612-CE4A770B495E}"/>
              </a:ext>
            </a:extLst>
          </p:cNvPr>
          <p:cNvSpPr txBox="1"/>
          <p:nvPr/>
        </p:nvSpPr>
        <p:spPr>
          <a:xfrm>
            <a:off x="1982370" y="3845233"/>
            <a:ext cx="4788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Plusieurs cas concrets présentés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L’explication de ce qu’est une étude de marché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échange sur la pertinence de ce type d’exercice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présentation d’outils et de méthodes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D4CC706-4AF4-4A44-9A01-D748517E823E}"/>
              </a:ext>
            </a:extLst>
          </p:cNvPr>
          <p:cNvSpPr txBox="1"/>
          <p:nvPr/>
        </p:nvSpPr>
        <p:spPr>
          <a:xfrm>
            <a:off x="688369" y="4147318"/>
            <a:ext cx="1633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AVEC :</a:t>
            </a:r>
          </a:p>
        </p:txBody>
      </p:sp>
    </p:spTree>
    <p:extLst>
      <p:ext uri="{BB962C8B-B14F-4D97-AF65-F5344CB8AC3E}">
        <p14:creationId xmlns:p14="http://schemas.microsoft.com/office/powerpoint/2010/main" val="179302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1">
  <a:themeElements>
    <a:clrScheme name="Personnalisé 1">
      <a:dk1>
        <a:srgbClr val="1E1E1E"/>
      </a:dk1>
      <a:lt1>
        <a:srgbClr val="FFFFFF"/>
      </a:lt1>
      <a:dk2>
        <a:srgbClr val="7F7F7F"/>
      </a:dk2>
      <a:lt2>
        <a:srgbClr val="E6E6E6"/>
      </a:lt2>
      <a:accent1>
        <a:srgbClr val="5C42B2"/>
      </a:accent1>
      <a:accent2>
        <a:srgbClr val="FF0044"/>
      </a:accent2>
      <a:accent3>
        <a:srgbClr val="FF9125"/>
      </a:accent3>
      <a:accent4>
        <a:srgbClr val="07DFAF"/>
      </a:accent4>
      <a:accent5>
        <a:srgbClr val="FF0044"/>
      </a:accent5>
      <a:accent6>
        <a:srgbClr val="5C42B2"/>
      </a:accent6>
      <a:hlink>
        <a:srgbClr val="FF9125"/>
      </a:hlink>
      <a:folHlink>
        <a:srgbClr val="07DFAF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1" id="{ABEBE873-D7DC-4B85-84A9-68B02965C60C}" vid="{94221E8A-488C-4F1A-B868-8132A6ED8D0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Thème1</Template>
  <TotalTime>17</TotalTime>
  <Words>135</Words>
  <Application>Microsoft Office PowerPoint</Application>
  <PresentationFormat>Grand écran</PresentationFormat>
  <Paragraphs>29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Arial</vt:lpstr>
      <vt:lpstr>Avenir Next LT Pro</vt:lpstr>
      <vt:lpstr>Corbel</vt:lpstr>
      <vt:lpstr>Jaapokki</vt:lpstr>
      <vt:lpstr>Lato Regular</vt:lpstr>
      <vt:lpstr>Wingdings</vt:lpstr>
      <vt:lpstr>Thème1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Raphaelle ROUX GROUSSET</dc:creator>
  <cp:lastModifiedBy>ROY Pierre</cp:lastModifiedBy>
  <cp:revision>112</cp:revision>
  <dcterms:created xsi:type="dcterms:W3CDTF">2020-09-18T08:58:43Z</dcterms:created>
  <dcterms:modified xsi:type="dcterms:W3CDTF">2021-09-06T11:49:30Z</dcterms:modified>
</cp:coreProperties>
</file>